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sldIdLst>
    <p:sldId id="256" r:id="rId2"/>
    <p:sldId id="257" r:id="rId3"/>
    <p:sldId id="258" r:id="rId4"/>
    <p:sldId id="259" r:id="rId5"/>
    <p:sldId id="260" r:id="rId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63" d="100"/>
          <a:sy n="163" d="100"/>
        </p:scale>
        <p:origin x="246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0037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628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6074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71847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0613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3147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0004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2666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96943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7024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10/13/2020</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39711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10/13/2020</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68170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69" r:id="rId6"/>
    <p:sldLayoutId id="2147483765" r:id="rId7"/>
    <p:sldLayoutId id="2147483766" r:id="rId8"/>
    <p:sldLayoutId id="2147483767" r:id="rId9"/>
    <p:sldLayoutId id="2147483768" r:id="rId10"/>
    <p:sldLayoutId id="2147483770"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2FC5544-013D-44F9-A742-D924012F3ED0}"/>
              </a:ext>
            </a:extLst>
          </p:cNvPr>
          <p:cNvSpPr>
            <a:spLocks noGrp="1"/>
          </p:cNvSpPr>
          <p:nvPr>
            <p:ph type="ctrTitle"/>
          </p:nvPr>
        </p:nvSpPr>
        <p:spPr>
          <a:xfrm>
            <a:off x="669852" y="-41026"/>
            <a:ext cx="4887382" cy="3094886"/>
          </a:xfrm>
        </p:spPr>
        <p:txBody>
          <a:bodyPr>
            <a:normAutofit fontScale="90000"/>
          </a:bodyPr>
          <a:lstStyle/>
          <a:p>
            <a:pPr>
              <a:lnSpc>
                <a:spcPct val="90000"/>
              </a:lnSpc>
            </a:pPr>
            <a:br>
              <a:rPr lang="nb-NO" sz="5000" dirty="0"/>
            </a:br>
            <a:br>
              <a:rPr lang="nb-NO" sz="5000" dirty="0"/>
            </a:br>
            <a:r>
              <a:rPr lang="nb-NO" sz="5000" dirty="0"/>
              <a:t>Nettsamling </a:t>
            </a:r>
            <a:br>
              <a:rPr lang="nb-NO" sz="5000" dirty="0"/>
            </a:br>
            <a:r>
              <a:rPr lang="nb-NO" sz="5000" dirty="0"/>
              <a:t>13. oktober  </a:t>
            </a:r>
            <a:br>
              <a:rPr lang="nb-NO" sz="5000" dirty="0"/>
            </a:br>
            <a:endParaRPr lang="nb-NO" sz="5000" dirty="0"/>
          </a:p>
        </p:txBody>
      </p:sp>
      <p:sp>
        <p:nvSpPr>
          <p:cNvPr id="3" name="Undertittel 2">
            <a:extLst>
              <a:ext uri="{FF2B5EF4-FFF2-40B4-BE49-F238E27FC236}">
                <a16:creationId xmlns:a16="http://schemas.microsoft.com/office/drawing/2014/main" id="{FA2AEE09-3505-4FF9-B556-64B661905E3C}"/>
              </a:ext>
            </a:extLst>
          </p:cNvPr>
          <p:cNvSpPr>
            <a:spLocks noGrp="1"/>
          </p:cNvSpPr>
          <p:nvPr>
            <p:ph type="subTitle" idx="1"/>
          </p:nvPr>
        </p:nvSpPr>
        <p:spPr>
          <a:xfrm>
            <a:off x="753415" y="3270738"/>
            <a:ext cx="4136526" cy="2409913"/>
          </a:xfrm>
        </p:spPr>
        <p:txBody>
          <a:bodyPr>
            <a:normAutofit lnSpcReduction="10000"/>
          </a:bodyPr>
          <a:lstStyle/>
          <a:p>
            <a:pPr marL="457200" indent="-457200">
              <a:buAutoNum type="arabicParenR"/>
            </a:pPr>
            <a:r>
              <a:rPr lang="nb-NO" sz="1400" dirty="0"/>
              <a:t>Velkommen </a:t>
            </a:r>
          </a:p>
          <a:p>
            <a:pPr marL="457200" indent="-457200">
              <a:buAutoNum type="arabicParenR"/>
            </a:pPr>
            <a:r>
              <a:rPr lang="nb-NO" sz="1400" dirty="0"/>
              <a:t>Kort </a:t>
            </a:r>
            <a:r>
              <a:rPr lang="nb-NO" sz="1400" dirty="0" err="1"/>
              <a:t>repitisjon</a:t>
            </a:r>
            <a:r>
              <a:rPr lang="nb-NO" sz="1400" dirty="0"/>
              <a:t> personlighetstypene</a:t>
            </a:r>
          </a:p>
          <a:p>
            <a:pPr marL="457200" indent="-457200">
              <a:buAutoNum type="arabicParenR"/>
            </a:pPr>
            <a:r>
              <a:rPr lang="nb-NO" sz="1400" dirty="0"/>
              <a:t>Runde i ringen – erfaringer fra «hjemmeleksen»</a:t>
            </a:r>
          </a:p>
          <a:p>
            <a:pPr marL="457200" indent="-457200">
              <a:buAutoNum type="arabicParenR"/>
            </a:pPr>
            <a:r>
              <a:rPr lang="nb-NO" sz="1400" dirty="0"/>
              <a:t>Presentasjon i </a:t>
            </a:r>
            <a:r>
              <a:rPr lang="nb-NO" sz="1400" dirty="0" err="1"/>
              <a:t>TedEx</a:t>
            </a:r>
            <a:r>
              <a:rPr lang="nb-NO" sz="1400" dirty="0"/>
              <a:t> format</a:t>
            </a:r>
          </a:p>
          <a:p>
            <a:pPr marL="457200" indent="-457200">
              <a:buAutoNum type="arabicParenR"/>
            </a:pPr>
            <a:r>
              <a:rPr lang="nb-NO" sz="1400" dirty="0"/>
              <a:t>Oppstart Innovasjonsprogram </a:t>
            </a:r>
          </a:p>
          <a:p>
            <a:pPr marL="457200" indent="-457200">
              <a:buAutoNum type="arabicParenR"/>
            </a:pPr>
            <a:r>
              <a:rPr lang="nb-NO" sz="1400" dirty="0"/>
              <a:t>Hva kan du vente deg videre</a:t>
            </a:r>
          </a:p>
          <a:p>
            <a:pPr marL="457200" indent="-457200">
              <a:buAutoNum type="arabicParenR"/>
            </a:pPr>
            <a:endParaRPr lang="nb-NO" sz="1400" dirty="0"/>
          </a:p>
        </p:txBody>
      </p:sp>
      <p:cxnSp>
        <p:nvCxnSpPr>
          <p:cNvPr id="33" name="Straight Connector 32">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Bilde 3">
            <a:extLst>
              <a:ext uri="{FF2B5EF4-FFF2-40B4-BE49-F238E27FC236}">
                <a16:creationId xmlns:a16="http://schemas.microsoft.com/office/drawing/2014/main" id="{FEB53ACF-E423-4476-85FE-6CFCF3C1C69D}"/>
              </a:ext>
            </a:extLst>
          </p:cNvPr>
          <p:cNvPicPr>
            <a:picLocks noChangeAspect="1"/>
          </p:cNvPicPr>
          <p:nvPr/>
        </p:nvPicPr>
        <p:blipFill>
          <a:blip r:embed="rId2"/>
          <a:stretch>
            <a:fillRect/>
          </a:stretch>
        </p:blipFill>
        <p:spPr>
          <a:xfrm>
            <a:off x="5967046" y="1588674"/>
            <a:ext cx="5424854" cy="3680650"/>
          </a:xfrm>
          <a:prstGeom prst="rect">
            <a:avLst/>
          </a:prstGeom>
        </p:spPr>
      </p:pic>
      <p:cxnSp>
        <p:nvCxnSpPr>
          <p:cNvPr id="35" name="Straight Connector 34">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62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2FC5544-013D-44F9-A742-D924012F3ED0}"/>
              </a:ext>
            </a:extLst>
          </p:cNvPr>
          <p:cNvSpPr>
            <a:spLocks noGrp="1"/>
          </p:cNvSpPr>
          <p:nvPr>
            <p:ph type="ctrTitle"/>
          </p:nvPr>
        </p:nvSpPr>
        <p:spPr>
          <a:xfrm>
            <a:off x="669851" y="1723292"/>
            <a:ext cx="7729733" cy="3370383"/>
          </a:xfrm>
        </p:spPr>
        <p:txBody>
          <a:bodyPr>
            <a:normAutofit fontScale="90000"/>
          </a:bodyPr>
          <a:lstStyle/>
          <a:p>
            <a:pPr algn="ctr"/>
            <a:r>
              <a:rPr lang="nb-NO" sz="2400" dirty="0"/>
              <a:t>Tren Trener’n</a:t>
            </a:r>
            <a:br>
              <a:rPr lang="nb-NO" sz="2400" dirty="0"/>
            </a:br>
            <a:br>
              <a:rPr lang="nb-NO" sz="2400" dirty="0"/>
            </a:br>
            <a:r>
              <a:rPr lang="nb-NO" sz="2000" dirty="0">
                <a:effectLst/>
                <a:latin typeface="Calibri" panose="020F0502020204030204" pitchFamily="34" charset="0"/>
                <a:ea typeface="Calibri" panose="020F0502020204030204" pitchFamily="34" charset="0"/>
                <a:cs typeface="Times New Roman" panose="02020603050405020304" pitchFamily="18" charset="0"/>
              </a:rPr>
              <a:t>Vi styrker deg i din rolle som trener på innovasjon og bedriftsutvikling</a:t>
            </a:r>
            <a:br>
              <a:rPr lang="nb-NO" sz="5000" dirty="0"/>
            </a:br>
            <a:br>
              <a:rPr lang="nb-NO" sz="5000" dirty="0"/>
            </a:br>
            <a:r>
              <a:rPr lang="nb-NO" sz="1800" dirty="0"/>
              <a:t>bygger innovasjonskultur  </a:t>
            </a:r>
            <a:br>
              <a:rPr lang="nb-NO" sz="1800" dirty="0"/>
            </a:br>
            <a:br>
              <a:rPr lang="nb-NO" sz="1800" dirty="0"/>
            </a:br>
            <a:r>
              <a:rPr lang="nb-NO" sz="1800" dirty="0"/>
              <a:t>bli den beste Innovasjonshjelperen du kan bli </a:t>
            </a:r>
            <a:br>
              <a:rPr lang="nb-NO" sz="1800" dirty="0"/>
            </a:br>
            <a:br>
              <a:rPr lang="nb-NO" sz="1800" dirty="0"/>
            </a:br>
            <a:r>
              <a:rPr lang="nb-NO" sz="1800" dirty="0"/>
              <a:t>Forstå helheten som fasilitator </a:t>
            </a:r>
            <a:br>
              <a:rPr lang="nb-NO" sz="1600" dirty="0"/>
            </a:br>
            <a:endParaRPr lang="nb-NO" sz="1600" dirty="0"/>
          </a:p>
        </p:txBody>
      </p:sp>
      <p:cxnSp>
        <p:nvCxnSpPr>
          <p:cNvPr id="33" name="Straight Connector 32">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Bilde 3">
            <a:extLst>
              <a:ext uri="{FF2B5EF4-FFF2-40B4-BE49-F238E27FC236}">
                <a16:creationId xmlns:a16="http://schemas.microsoft.com/office/drawing/2014/main" id="{FEB53ACF-E423-4476-85FE-6CFCF3C1C69D}"/>
              </a:ext>
            </a:extLst>
          </p:cNvPr>
          <p:cNvPicPr>
            <a:picLocks noChangeAspect="1"/>
          </p:cNvPicPr>
          <p:nvPr/>
        </p:nvPicPr>
        <p:blipFill>
          <a:blip r:embed="rId2"/>
          <a:stretch>
            <a:fillRect/>
          </a:stretch>
        </p:blipFill>
        <p:spPr>
          <a:xfrm>
            <a:off x="8340969" y="938044"/>
            <a:ext cx="2986454" cy="2162708"/>
          </a:xfrm>
          <a:prstGeom prst="rect">
            <a:avLst/>
          </a:prstGeom>
        </p:spPr>
      </p:pic>
      <p:cxnSp>
        <p:nvCxnSpPr>
          <p:cNvPr id="35" name="Straight Connector 34">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04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2FC5544-013D-44F9-A742-D924012F3ED0}"/>
              </a:ext>
            </a:extLst>
          </p:cNvPr>
          <p:cNvSpPr>
            <a:spLocks noGrp="1"/>
          </p:cNvSpPr>
          <p:nvPr>
            <p:ph type="ctrTitle"/>
          </p:nvPr>
        </p:nvSpPr>
        <p:spPr>
          <a:xfrm>
            <a:off x="515815" y="1230930"/>
            <a:ext cx="7883769" cy="4642332"/>
          </a:xfrm>
        </p:spPr>
        <p:txBody>
          <a:bodyPr>
            <a:normAutofit/>
          </a:bodyPr>
          <a:lstStyle/>
          <a:p>
            <a:pPr marL="685800" algn="ctr">
              <a:lnSpc>
                <a:spcPct val="107000"/>
              </a:lnSpc>
              <a:spcAft>
                <a:spcPts val="800"/>
              </a:spcAft>
            </a:pPr>
            <a:r>
              <a:rPr lang="nb-NO" sz="2400" dirty="0"/>
              <a:t>Runde i ringen </a:t>
            </a:r>
            <a:br>
              <a:rPr lang="nb-NO" sz="2400" dirty="0"/>
            </a:br>
            <a:r>
              <a:rPr lang="nb-NO" sz="2400" b="1" i="1" dirty="0">
                <a:effectLst/>
                <a:latin typeface="Calibri" panose="020F0502020204030204" pitchFamily="34" charset="0"/>
                <a:ea typeface="Calibri" panose="020F0502020204030204" pitchFamily="34" charset="0"/>
                <a:cs typeface="Times New Roman" panose="02020603050405020304" pitchFamily="18" charset="0"/>
              </a:rPr>
              <a:t>Erfaringsdeling om nytte og utfordringer</a:t>
            </a:r>
            <a:br>
              <a:rPr lang="nb-NO" sz="2400" dirty="0"/>
            </a:br>
            <a:br>
              <a:rPr lang="nb-NO" sz="2400" dirty="0"/>
            </a:br>
            <a:r>
              <a:rPr lang="nb-NO" sz="1800" b="1" i="1" dirty="0">
                <a:effectLst/>
                <a:latin typeface="Calibri" panose="020F0502020204030204" pitchFamily="34" charset="0"/>
                <a:ea typeface="Calibri" panose="020F0502020204030204" pitchFamily="34" charset="0"/>
                <a:cs typeface="Times New Roman" panose="02020603050405020304" pitchFamily="18" charset="0"/>
              </a:rPr>
              <a:t>…………..</a:t>
            </a:r>
            <a:br>
              <a:rPr lang="nb-NO" sz="1800" dirty="0">
                <a:effectLst/>
                <a:latin typeface="Calibri" panose="020F0502020204030204" pitchFamily="34" charset="0"/>
                <a:ea typeface="Calibri" panose="020F0502020204030204" pitchFamily="34" charset="0"/>
                <a:cs typeface="Times New Roman" panose="02020603050405020304" pitchFamily="18" charset="0"/>
              </a:rPr>
            </a:br>
            <a:r>
              <a:rPr lang="nb-NO" sz="1800" b="1" i="1" dirty="0">
                <a:effectLst/>
                <a:latin typeface="Calibri" panose="020F0502020204030204" pitchFamily="34" charset="0"/>
                <a:ea typeface="Calibri" panose="020F0502020204030204" pitchFamily="34" charset="0"/>
                <a:cs typeface="Times New Roman" panose="02020603050405020304" pitchFamily="18" charset="0"/>
              </a:rPr>
              <a:t>Les gjennom din rapport som du fikk fra Geir og bli kjent med din profil, gjør dine egne refleksjoner. Les gjerne om de andre profilene – den som er helt annerledes enn din og gjør deg noen refleksjoner.</a:t>
            </a:r>
            <a:br>
              <a:rPr lang="nb-NO" sz="1800" dirty="0">
                <a:effectLst/>
                <a:latin typeface="Calibri" panose="020F0502020204030204" pitchFamily="34" charset="0"/>
                <a:ea typeface="Calibri" panose="020F0502020204030204" pitchFamily="34" charset="0"/>
                <a:cs typeface="Times New Roman" panose="02020603050405020304" pitchFamily="18" charset="0"/>
              </a:rPr>
            </a:br>
            <a:r>
              <a:rPr lang="nb-NO" sz="1800" b="1" i="1" dirty="0">
                <a:effectLst/>
                <a:latin typeface="Calibri" panose="020F0502020204030204" pitchFamily="34" charset="0"/>
                <a:ea typeface="Calibri" panose="020F0502020204030204" pitchFamily="34" charset="0"/>
                <a:cs typeface="Times New Roman" panose="02020603050405020304" pitchFamily="18" charset="0"/>
              </a:rPr>
              <a:t>Gjennom møter med kunder eller andre kan du gjøre deg refleksjoner som du kan dele i dette digitale trenertreffet.</a:t>
            </a:r>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1600" dirty="0"/>
            </a:br>
            <a:endParaRPr lang="nb-NO" sz="1600" dirty="0"/>
          </a:p>
        </p:txBody>
      </p:sp>
      <p:cxnSp>
        <p:nvCxnSpPr>
          <p:cNvPr id="33" name="Straight Connector 32">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Bilde 3">
            <a:extLst>
              <a:ext uri="{FF2B5EF4-FFF2-40B4-BE49-F238E27FC236}">
                <a16:creationId xmlns:a16="http://schemas.microsoft.com/office/drawing/2014/main" id="{FEB53ACF-E423-4476-85FE-6CFCF3C1C69D}"/>
              </a:ext>
            </a:extLst>
          </p:cNvPr>
          <p:cNvPicPr>
            <a:picLocks noChangeAspect="1"/>
          </p:cNvPicPr>
          <p:nvPr/>
        </p:nvPicPr>
        <p:blipFill>
          <a:blip r:embed="rId2"/>
          <a:stretch>
            <a:fillRect/>
          </a:stretch>
        </p:blipFill>
        <p:spPr>
          <a:xfrm>
            <a:off x="8340969" y="938044"/>
            <a:ext cx="2986454" cy="2162708"/>
          </a:xfrm>
          <a:prstGeom prst="rect">
            <a:avLst/>
          </a:prstGeom>
        </p:spPr>
      </p:pic>
      <p:cxnSp>
        <p:nvCxnSpPr>
          <p:cNvPr id="35" name="Straight Connector 34">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38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2FC5544-013D-44F9-A742-D924012F3ED0}"/>
              </a:ext>
            </a:extLst>
          </p:cNvPr>
          <p:cNvSpPr>
            <a:spLocks noGrp="1"/>
          </p:cNvSpPr>
          <p:nvPr>
            <p:ph type="ctrTitle"/>
          </p:nvPr>
        </p:nvSpPr>
        <p:spPr>
          <a:xfrm>
            <a:off x="669851" y="1119556"/>
            <a:ext cx="7729733" cy="4390290"/>
          </a:xfrm>
        </p:spPr>
        <p:txBody>
          <a:bodyPr>
            <a:normAutofit fontScale="90000"/>
          </a:bodyPr>
          <a:lstStyle/>
          <a:p>
            <a:pPr lvl="0">
              <a:lnSpc>
                <a:spcPct val="106000"/>
              </a:lnSpc>
              <a:spcAft>
                <a:spcPts val="800"/>
              </a:spcAft>
              <a:tabLst>
                <a:tab pos="457200" algn="l"/>
              </a:tabLst>
            </a:pPr>
            <a:r>
              <a:rPr lang="nb-NO" sz="2400" dirty="0"/>
              <a:t>Hva kan du forvente deg videre</a:t>
            </a:r>
            <a:br>
              <a:rPr lang="nb-NO" sz="2400" dirty="0"/>
            </a:br>
            <a:br>
              <a:rPr lang="nb-NO" sz="2400" dirty="0"/>
            </a:br>
            <a:r>
              <a:rPr lang="nb-NO" sz="2000" u="sng" dirty="0">
                <a:latin typeface="Calibri" panose="020F0502020204030204" pitchFamily="34" charset="0"/>
                <a:cs typeface="Times New Roman" panose="02020603050405020304" pitchFamily="18" charset="0"/>
              </a:rPr>
              <a:t>Noen av </a:t>
            </a:r>
            <a:r>
              <a:rPr lang="nb-NO" sz="2000" u="sng" dirty="0">
                <a:effectLst/>
                <a:latin typeface="Calibri" panose="020F0502020204030204" pitchFamily="34" charset="0"/>
                <a:ea typeface="Calibri" panose="020F0502020204030204" pitchFamily="34" charset="0"/>
                <a:cs typeface="Times New Roman" panose="02020603050405020304" pitchFamily="18" charset="0"/>
              </a:rPr>
              <a:t>Temaene vi har satt opp for Tren Trener’n</a:t>
            </a:r>
            <a:br>
              <a:rPr lang="nb-NO" sz="2000" dirty="0">
                <a:effectLst/>
                <a:latin typeface="Calibri" panose="020F0502020204030204" pitchFamily="34" charset="0"/>
                <a:ea typeface="Calibri" panose="020F0502020204030204" pitchFamily="34" charset="0"/>
                <a:cs typeface="Times New Roman" panose="02020603050405020304" pitchFamily="18" charset="0"/>
              </a:rPr>
            </a:br>
            <a:br>
              <a:rPr lang="nb-NO" sz="20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Hva må være på plass for å lykkes med innovasjon</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Forretningsmodell</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Rekruttering</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Kvalifisering og Realisering av prosjekter, Eksempler på suksess og fallgruver</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fasilitering i Open Space, teste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fasilitatorrollen</a:t>
            </a:r>
            <a:r>
              <a:rPr lang="nb-NO" sz="1600" dirty="0">
                <a:effectLst/>
                <a:latin typeface="Calibri" panose="020F0502020204030204" pitchFamily="34" charset="0"/>
                <a:ea typeface="Calibri" panose="020F0502020204030204" pitchFamily="34" charset="0"/>
                <a:cs typeface="Times New Roman" panose="02020603050405020304" pitchFamily="18" charset="0"/>
              </a:rPr>
              <a:t> på nett og fysisk samling. </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Bli bevisst på roller – og fasilitator rollen spesielt. </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Næringslivskunden: Hvordan vinne tillit? </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Hva er proaktiv næringsutvikling?</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Hva kan man gjøre for å skape engasjement og samarbeid?</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Fallgruver og suksesskriterier i rollen som næringskonsulent/lokal utvikler</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Tid dreper prosjekter- hva betyr det i praksis?</a:t>
            </a:r>
            <a:br>
              <a:rPr lang="nb-NO" sz="1600" dirty="0">
                <a:effectLst/>
                <a:latin typeface="Calibri" panose="020F0502020204030204" pitchFamily="34" charset="0"/>
                <a:ea typeface="Calibri" panose="020F0502020204030204" pitchFamily="34" charset="0"/>
                <a:cs typeface="Times New Roman" panose="02020603050405020304" pitchFamily="18" charset="0"/>
              </a:rPr>
            </a:br>
            <a:r>
              <a:rPr lang="nb-NO" sz="1600" dirty="0">
                <a:effectLst/>
                <a:latin typeface="Calibri" panose="020F0502020204030204" pitchFamily="34" charset="0"/>
                <a:ea typeface="Calibri" panose="020F0502020204030204" pitchFamily="34" charset="0"/>
                <a:cs typeface="Times New Roman" panose="02020603050405020304" pitchFamily="18" charset="0"/>
              </a:rPr>
              <a:t>Cases: Eksempler på proaktiv næringsutvikling</a:t>
            </a:r>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5000" dirty="0"/>
            </a:br>
            <a:br>
              <a:rPr lang="nb-NO" sz="5000" dirty="0"/>
            </a:br>
            <a:br>
              <a:rPr lang="nb-NO" sz="1600" dirty="0"/>
            </a:br>
            <a:endParaRPr lang="nb-NO" sz="1600" dirty="0"/>
          </a:p>
        </p:txBody>
      </p:sp>
      <p:cxnSp>
        <p:nvCxnSpPr>
          <p:cNvPr id="33" name="Straight Connector 32">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Bilde 3">
            <a:extLst>
              <a:ext uri="{FF2B5EF4-FFF2-40B4-BE49-F238E27FC236}">
                <a16:creationId xmlns:a16="http://schemas.microsoft.com/office/drawing/2014/main" id="{FEB53ACF-E423-4476-85FE-6CFCF3C1C69D}"/>
              </a:ext>
            </a:extLst>
          </p:cNvPr>
          <p:cNvPicPr>
            <a:picLocks noChangeAspect="1"/>
          </p:cNvPicPr>
          <p:nvPr/>
        </p:nvPicPr>
        <p:blipFill>
          <a:blip r:embed="rId2"/>
          <a:stretch>
            <a:fillRect/>
          </a:stretch>
        </p:blipFill>
        <p:spPr>
          <a:xfrm>
            <a:off x="8340969" y="938044"/>
            <a:ext cx="2986454" cy="2162708"/>
          </a:xfrm>
          <a:prstGeom prst="rect">
            <a:avLst/>
          </a:prstGeom>
        </p:spPr>
      </p:pic>
      <p:cxnSp>
        <p:nvCxnSpPr>
          <p:cNvPr id="35" name="Straight Connector 34">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74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2FC5544-013D-44F9-A742-D924012F3ED0}"/>
              </a:ext>
            </a:extLst>
          </p:cNvPr>
          <p:cNvSpPr>
            <a:spLocks noGrp="1"/>
          </p:cNvSpPr>
          <p:nvPr>
            <p:ph type="ctrTitle"/>
          </p:nvPr>
        </p:nvSpPr>
        <p:spPr>
          <a:xfrm>
            <a:off x="669851" y="1693992"/>
            <a:ext cx="7729733" cy="3587254"/>
          </a:xfrm>
        </p:spPr>
        <p:txBody>
          <a:bodyPr>
            <a:normAutofit fontScale="90000"/>
          </a:bodyPr>
          <a:lstStyle/>
          <a:p>
            <a:pPr lvl="0">
              <a:lnSpc>
                <a:spcPct val="106000"/>
              </a:lnSpc>
              <a:spcAft>
                <a:spcPts val="800"/>
              </a:spcAft>
              <a:tabLst>
                <a:tab pos="457200" algn="l"/>
              </a:tabLst>
            </a:pPr>
            <a:r>
              <a:rPr lang="nb-NO" sz="2400" dirty="0"/>
              <a:t>Hva kan du forvente deg videre</a:t>
            </a:r>
            <a:br>
              <a:rPr lang="nb-NO" sz="2400" dirty="0"/>
            </a:br>
            <a:br>
              <a:rPr lang="nb-NO" sz="2400" dirty="0"/>
            </a:br>
            <a:r>
              <a:rPr lang="nb-NO" sz="1600" dirty="0"/>
              <a:t>Erfaringsdeling fra andredeltagere </a:t>
            </a:r>
            <a:br>
              <a:rPr lang="nb-NO" sz="1600" dirty="0"/>
            </a:br>
            <a:br>
              <a:rPr lang="nb-NO" sz="1600" dirty="0"/>
            </a:br>
            <a:r>
              <a:rPr lang="nb-NO" sz="1600" dirty="0"/>
              <a:t>Vi møtes på egen Discord server –invitasjon kommer </a:t>
            </a:r>
            <a:br>
              <a:rPr lang="nb-NO" sz="1600" dirty="0"/>
            </a:br>
            <a:br>
              <a:rPr lang="nb-NO" sz="1600" dirty="0"/>
            </a:br>
            <a:r>
              <a:rPr lang="nb-NO" sz="1600" dirty="0"/>
              <a:t>Hva vil du / kan du bidra med? </a:t>
            </a:r>
            <a:br>
              <a:rPr lang="nb-NO" sz="1600" dirty="0"/>
            </a:br>
            <a:br>
              <a:rPr lang="nb-NO" sz="1600" dirty="0"/>
            </a:br>
            <a:r>
              <a:rPr lang="nb-NO" sz="1600" dirty="0"/>
              <a:t>Spørsmål / innspill?</a:t>
            </a:r>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5000" dirty="0"/>
            </a:br>
            <a:br>
              <a:rPr lang="nb-NO" sz="5000" dirty="0"/>
            </a:br>
            <a:br>
              <a:rPr lang="nb-NO" sz="1600" dirty="0"/>
            </a:br>
            <a:endParaRPr lang="nb-NO" sz="1600" dirty="0"/>
          </a:p>
        </p:txBody>
      </p:sp>
      <p:cxnSp>
        <p:nvCxnSpPr>
          <p:cNvPr id="33" name="Straight Connector 32">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Bilde 3">
            <a:extLst>
              <a:ext uri="{FF2B5EF4-FFF2-40B4-BE49-F238E27FC236}">
                <a16:creationId xmlns:a16="http://schemas.microsoft.com/office/drawing/2014/main" id="{FEB53ACF-E423-4476-85FE-6CFCF3C1C69D}"/>
              </a:ext>
            </a:extLst>
          </p:cNvPr>
          <p:cNvPicPr>
            <a:picLocks noChangeAspect="1"/>
          </p:cNvPicPr>
          <p:nvPr/>
        </p:nvPicPr>
        <p:blipFill>
          <a:blip r:embed="rId2"/>
          <a:stretch>
            <a:fillRect/>
          </a:stretch>
        </p:blipFill>
        <p:spPr>
          <a:xfrm>
            <a:off x="8340969" y="938044"/>
            <a:ext cx="2986454" cy="2162708"/>
          </a:xfrm>
          <a:prstGeom prst="rect">
            <a:avLst/>
          </a:prstGeom>
        </p:spPr>
      </p:pic>
      <p:cxnSp>
        <p:nvCxnSpPr>
          <p:cNvPr id="35" name="Straight Connector 34">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488083"/>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313</TotalTime>
  <Words>321</Words>
  <Application>Microsoft Office PowerPoint</Application>
  <PresentationFormat>Widescreen</PresentationFormat>
  <Paragraphs>11</Paragraphs>
  <Slides>5</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5</vt:i4>
      </vt:variant>
    </vt:vector>
  </HeadingPairs>
  <TitlesOfParts>
    <vt:vector size="10" baseType="lpstr">
      <vt:lpstr>Arial</vt:lpstr>
      <vt:lpstr>Calibri</vt:lpstr>
      <vt:lpstr>Calisto MT</vt:lpstr>
      <vt:lpstr>Univers Condensed</vt:lpstr>
      <vt:lpstr>ChronicleVTI</vt:lpstr>
      <vt:lpstr>  Nettsamling  13. oktober   </vt:lpstr>
      <vt:lpstr>Tren Trener’n  Vi styrker deg i din rolle som trener på innovasjon og bedriftsutvikling  bygger innovasjonskultur    bli den beste Innovasjonshjelperen du kan bli   Forstå helheten som fasilitator  </vt:lpstr>
      <vt:lpstr>Runde i ringen  Erfaringsdeling om nytte og utfordringer  ………….. Les gjennom din rapport som du fikk fra Geir og bli kjent med din profil, gjør dine egne refleksjoner. Les gjerne om de andre profilene – den som er helt annerledes enn din og gjør deg noen refleksjoner. Gjennom møter med kunder eller andre kan du gjøre deg refleksjoner som du kan dele i dette digitale trenertreffet.  </vt:lpstr>
      <vt:lpstr>Hva kan du forvente deg videre  Noen av Temaene vi har satt opp for Tren Trener’n  Hva må være på plass for å lykkes med innovasjon Forretningsmodell Rekruttering Kvalifisering og Realisering av prosjekter, Eksempler på suksess og fallgruver fasilitering i Open Space, teste fasilitatorrollen på nett og fysisk samling.  Bli bevisst på roller – og fasilitator rollen spesielt.  Næringslivskunden: Hvordan vinne tillit?  Hva er proaktiv næringsutvikling? Hva kan man gjøre for å skape engasjement og samarbeid? Fallgruver og suksesskriterier i rollen som næringskonsulent/lokal utvikler Tid dreper prosjekter- hva betyr det i praksis? Cases: Eksempler på proaktiv næringsutvikling      </vt:lpstr>
      <vt:lpstr>Hva kan du forvente deg videre  Erfaringsdeling fra andredeltagere   Vi møtes på egen Discord server –invitasjon kommer   Hva vil du / kan du bidra med?   Spørsmål / innspill?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Nettsamling  13. oktober</dc:title>
  <dc:creator>Torgeir</dc:creator>
  <cp:lastModifiedBy>Torgeir</cp:lastModifiedBy>
  <cp:revision>9</cp:revision>
  <dcterms:created xsi:type="dcterms:W3CDTF">2020-10-13T08:31:59Z</dcterms:created>
  <dcterms:modified xsi:type="dcterms:W3CDTF">2020-10-13T13:45:24Z</dcterms:modified>
</cp:coreProperties>
</file>